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342" r:id="rId9"/>
    <p:sldId id="340" r:id="rId10"/>
    <p:sldId id="341" r:id="rId11"/>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9" d="100"/>
          <a:sy n="99" d="100"/>
        </p:scale>
        <p:origin x="1296" y="90"/>
      </p:cViewPr>
      <p:guideLst/>
    </p:cSldViewPr>
  </p:slideViewPr>
  <p:notesTextViewPr>
    <p:cViewPr>
      <p:scale>
        <a:sx n="99" d="100"/>
        <a:sy n="99" d="100"/>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815967-09C0-AB37-FCEF-B92DD6B09855}"/>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E7F9802-780A-6F59-9AD2-A42A5AB30FBF}"/>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latin typeface="Arial" panose="020B0604020202020204" pitchFamily="34" charset="0"/>
                <a:cs typeface="Arial" panose="020B0604020202020204" pitchFamily="34" charset="0"/>
              </a:rPr>
              <a:t>8/4/2024 pm</a:t>
            </a:r>
          </a:p>
        </p:txBody>
      </p:sp>
      <p:sp>
        <p:nvSpPr>
          <p:cNvPr id="4" name="Footer Placeholder 3">
            <a:extLst>
              <a:ext uri="{FF2B5EF4-FFF2-40B4-BE49-F238E27FC236}">
                <a16:creationId xmlns:a16="http://schemas.microsoft.com/office/drawing/2014/main" id="{42F57BB5-F55B-B94A-FE24-81645465F1A6}"/>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C2ECB372-3C5E-2B59-24B5-064FACDA25A4}"/>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47ED5FEB-616D-4465-9CE2-71027BAB7BF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372289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8/4/2024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1F2793C0-DDEF-4243-BCB8-D12E690BE6CC}" type="slidenum">
              <a:rPr lang="en-US" smtClean="0"/>
              <a:t>‹#›</a:t>
            </a:fld>
            <a:endParaRPr lang="en-US"/>
          </a:p>
        </p:txBody>
      </p:sp>
    </p:spTree>
    <p:extLst>
      <p:ext uri="{BB962C8B-B14F-4D97-AF65-F5344CB8AC3E}">
        <p14:creationId xmlns:p14="http://schemas.microsoft.com/office/powerpoint/2010/main" val="396727877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bg1"/>
                </a:solidFill>
              </a:rPr>
              <a:t>From: Heath Rogers, Knollwood Church of Christ, presented June 30, 2024</a:t>
            </a:r>
          </a:p>
          <a:p>
            <a:endParaRPr lang="en-US" dirty="0">
              <a:solidFill>
                <a:schemeClr val="bg1"/>
              </a:solidFill>
            </a:endParaRPr>
          </a:p>
          <a:p>
            <a:r>
              <a:rPr lang="en-US" b="1" dirty="0">
                <a:solidFill>
                  <a:schemeClr val="bg1"/>
                </a:solidFill>
              </a:rPr>
              <a:t>Hebrews 5:11-14</a:t>
            </a:r>
            <a:r>
              <a:rPr lang="en-US" dirty="0">
                <a:solidFill>
                  <a:schemeClr val="bg1"/>
                </a:solidFill>
              </a:rPr>
              <a:t> – “11 About this we have much to say, and it is hard to explain, since </a:t>
            </a:r>
            <a:r>
              <a:rPr lang="en-US" b="1" dirty="0">
                <a:solidFill>
                  <a:schemeClr val="bg1"/>
                </a:solidFill>
              </a:rPr>
              <a:t>you have become dull of hearing</a:t>
            </a:r>
            <a:r>
              <a:rPr lang="en-US" dirty="0">
                <a:solidFill>
                  <a:schemeClr val="bg1"/>
                </a:solidFill>
              </a:rPr>
              <a:t>. 12 For though by this time you ought to be teachers, you need someone to teach you again the basic principles of the oracles of God. You need milk, not solid food, 13 for everyone who lives on milk is unskilled in the word of righteousness, since he is a child. 14 But solid food is for the mature, for those who have their </a:t>
            </a:r>
            <a:r>
              <a:rPr lang="en-US" b="1" dirty="0">
                <a:solidFill>
                  <a:schemeClr val="bg1"/>
                </a:solidFill>
              </a:rPr>
              <a:t>powers of discernment trained by constant practice to distinguish good from evil</a:t>
            </a:r>
            <a:r>
              <a:rPr lang="en-US" dirty="0">
                <a:solidFill>
                  <a:schemeClr val="bg1"/>
                </a:solidFill>
              </a:rPr>
              <a:t>.”</a:t>
            </a:r>
          </a:p>
        </p:txBody>
      </p:sp>
      <p:sp>
        <p:nvSpPr>
          <p:cNvPr id="4" name="Slide Number Placeholder 3"/>
          <p:cNvSpPr>
            <a:spLocks noGrp="1"/>
          </p:cNvSpPr>
          <p:nvPr>
            <p:ph type="sldNum" sz="quarter" idx="5"/>
          </p:nvPr>
        </p:nvSpPr>
        <p:spPr/>
        <p:txBody>
          <a:bodyPr/>
          <a:lstStyle/>
          <a:p>
            <a:fld id="{1F2793C0-DDEF-4243-BCB8-D12E690BE6CC}" type="slidenum">
              <a:rPr lang="en-US" smtClean="0"/>
              <a:t>1</a:t>
            </a:fld>
            <a:endParaRPr lang="en-US"/>
          </a:p>
        </p:txBody>
      </p:sp>
      <p:sp>
        <p:nvSpPr>
          <p:cNvPr id="5" name="Date Placeholder 4">
            <a:extLst>
              <a:ext uri="{FF2B5EF4-FFF2-40B4-BE49-F238E27FC236}">
                <a16:creationId xmlns:a16="http://schemas.microsoft.com/office/drawing/2014/main" id="{E9D75209-48AF-CABB-4AA7-61609BFCE032}"/>
              </a:ext>
            </a:extLst>
          </p:cNvPr>
          <p:cNvSpPr>
            <a:spLocks noGrp="1"/>
          </p:cNvSpPr>
          <p:nvPr>
            <p:ph type="dt" idx="1"/>
          </p:nvPr>
        </p:nvSpPr>
        <p:spPr/>
        <p:txBody>
          <a:bodyPr/>
          <a:lstStyle/>
          <a:p>
            <a:r>
              <a:rPr lang="en-US"/>
              <a:t>8/4/2024 pm</a:t>
            </a:r>
          </a:p>
        </p:txBody>
      </p:sp>
      <p:sp>
        <p:nvSpPr>
          <p:cNvPr id="6" name="Footer Placeholder 5">
            <a:extLst>
              <a:ext uri="{FF2B5EF4-FFF2-40B4-BE49-F238E27FC236}">
                <a16:creationId xmlns:a16="http://schemas.microsoft.com/office/drawing/2014/main" id="{562AD548-72CF-967C-3019-774AB58F78C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5364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6:9-10</a:t>
            </a:r>
            <a:r>
              <a:rPr lang="en-US" dirty="0"/>
              <a:t> – “9 </a:t>
            </a:r>
            <a:r>
              <a:rPr lang="en-US" b="1" dirty="0"/>
              <a:t>Do you not know</a:t>
            </a:r>
            <a:r>
              <a:rPr lang="en-US" dirty="0"/>
              <a:t> that the unrighteous will not inherit the kingdom of God? </a:t>
            </a:r>
            <a:r>
              <a:rPr lang="en-US" b="1" dirty="0"/>
              <a:t>Do not be deceived</a:t>
            </a:r>
            <a:r>
              <a:rPr lang="en-US" dirty="0"/>
              <a:t>: neither the sexually immoral, nor idolaters, nor adulterers, nor men who practice homosexuality,  10 nor thieves, nor the greedy, nor drunkards, nor revilers, nor swindlers </a:t>
            </a:r>
            <a:r>
              <a:rPr lang="en-US" b="1" dirty="0"/>
              <a:t>will inherit the kingdom of God</a:t>
            </a:r>
            <a:r>
              <a:rPr lang="en-US" dirty="0"/>
              <a:t>.”</a:t>
            </a:r>
          </a:p>
          <a:p>
            <a:endParaRPr lang="en-US" dirty="0"/>
          </a:p>
          <a:p>
            <a:r>
              <a:rPr lang="en-US" b="1" dirty="0"/>
              <a:t>Galatians 5:18-21</a:t>
            </a:r>
            <a:r>
              <a:rPr lang="en-US" dirty="0"/>
              <a:t> – “19 Now </a:t>
            </a:r>
            <a:r>
              <a:rPr lang="en-US" b="1" dirty="0"/>
              <a:t>the works of the flesh are evident</a:t>
            </a:r>
            <a:r>
              <a:rPr lang="en-US" dirty="0"/>
              <a:t>: sexual immorality, impurity, sensuality, 20 idolatry, sorcery, enmity, strife, jealousy, fits of anger, rivalries, dissensions, divisions, 21 envy, drunkenness, orgies, and things like these. I warn you, as I warned you before, that those who do such things </a:t>
            </a:r>
            <a:r>
              <a:rPr lang="en-US" b="1" dirty="0"/>
              <a:t>will not inherit the kingdom of God</a:t>
            </a:r>
            <a:r>
              <a:rPr lang="en-US" dirty="0"/>
              <a:t>.”</a:t>
            </a:r>
          </a:p>
          <a:p>
            <a:endParaRPr lang="en-US" dirty="0"/>
          </a:p>
          <a:p>
            <a:r>
              <a:rPr lang="en-US" b="1" dirty="0"/>
              <a:t>I Timothy 1:8-11</a:t>
            </a:r>
            <a:r>
              <a:rPr lang="en-US" dirty="0"/>
              <a:t> – “8 Now we know that the law is good, if one uses it lawfully, 9 understanding this, that the law is not laid down for the just but </a:t>
            </a:r>
            <a:r>
              <a:rPr lang="en-US" b="1" dirty="0"/>
              <a:t>for the lawless and disobedient, for the ungodly and sinners, for the unholy and profane</a:t>
            </a:r>
            <a:r>
              <a:rPr lang="en-US" dirty="0"/>
              <a:t>, for those who strike their fathers and mothers, for murderers, 10 the sexually immoral, men who practice homosexuality, enslavers, liars, perjurers, and whatever else is contrary to sound doctrine, 11 in accordance with the glorious gospel of the blessed God with which I have been entrusted.”</a:t>
            </a:r>
          </a:p>
        </p:txBody>
      </p:sp>
      <p:sp>
        <p:nvSpPr>
          <p:cNvPr id="4" name="Slide Number Placeholder 3"/>
          <p:cNvSpPr>
            <a:spLocks noGrp="1"/>
          </p:cNvSpPr>
          <p:nvPr>
            <p:ph type="sldNum" sz="quarter" idx="5"/>
          </p:nvPr>
        </p:nvSpPr>
        <p:spPr/>
        <p:txBody>
          <a:bodyPr/>
          <a:lstStyle/>
          <a:p>
            <a:fld id="{1F2793C0-DDEF-4243-BCB8-D12E690BE6CC}" type="slidenum">
              <a:rPr lang="en-US" smtClean="0"/>
              <a:t>2</a:t>
            </a:fld>
            <a:endParaRPr lang="en-US"/>
          </a:p>
        </p:txBody>
      </p:sp>
      <p:sp>
        <p:nvSpPr>
          <p:cNvPr id="5" name="Date Placeholder 4">
            <a:extLst>
              <a:ext uri="{FF2B5EF4-FFF2-40B4-BE49-F238E27FC236}">
                <a16:creationId xmlns:a16="http://schemas.microsoft.com/office/drawing/2014/main" id="{9B01B541-0F14-BEE1-BD6A-0F126D7A1823}"/>
              </a:ext>
            </a:extLst>
          </p:cNvPr>
          <p:cNvSpPr>
            <a:spLocks noGrp="1"/>
          </p:cNvSpPr>
          <p:nvPr>
            <p:ph type="dt" idx="1"/>
          </p:nvPr>
        </p:nvSpPr>
        <p:spPr/>
        <p:txBody>
          <a:bodyPr/>
          <a:lstStyle/>
          <a:p>
            <a:r>
              <a:rPr lang="en-US"/>
              <a:t>8/4/2024 pm</a:t>
            </a:r>
          </a:p>
        </p:txBody>
      </p:sp>
      <p:sp>
        <p:nvSpPr>
          <p:cNvPr id="6" name="Footer Placeholder 5">
            <a:extLst>
              <a:ext uri="{FF2B5EF4-FFF2-40B4-BE49-F238E27FC236}">
                <a16:creationId xmlns:a16="http://schemas.microsoft.com/office/drawing/2014/main" id="{01B2FC4F-C8A5-ED3E-680C-E77E8815D70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27336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2:8-10</a:t>
            </a:r>
            <a:r>
              <a:rPr lang="en-US" dirty="0"/>
              <a:t> – “8 I desire then that in every place the </a:t>
            </a:r>
            <a:r>
              <a:rPr lang="en-US" b="1" dirty="0"/>
              <a:t>men</a:t>
            </a:r>
            <a:r>
              <a:rPr lang="en-US" dirty="0"/>
              <a:t> should pray, lifting holy hands </a:t>
            </a:r>
            <a:r>
              <a:rPr lang="en-US" b="1" dirty="0"/>
              <a:t>without anger or quarreling</a:t>
            </a:r>
            <a:r>
              <a:rPr lang="en-US" dirty="0"/>
              <a:t>; 9 likewise also that </a:t>
            </a:r>
            <a:r>
              <a:rPr lang="en-US" b="1" dirty="0"/>
              <a:t>women</a:t>
            </a:r>
            <a:r>
              <a:rPr lang="en-US" dirty="0"/>
              <a:t> should adorn themselves in respectable apparel, </a:t>
            </a:r>
            <a:r>
              <a:rPr lang="en-US" b="1" dirty="0"/>
              <a:t>with modesty and self-control</a:t>
            </a:r>
            <a:r>
              <a:rPr lang="en-US" dirty="0"/>
              <a:t>, not with braided hair and gold or pearls or costly attire, 10  but with what is proper for women who profess godliness—with good works.”</a:t>
            </a:r>
          </a:p>
          <a:p>
            <a:endParaRPr lang="en-US" dirty="0"/>
          </a:p>
          <a:p>
            <a:r>
              <a:rPr lang="en-US" b="1" dirty="0"/>
              <a:t>I John 2:15-17</a:t>
            </a:r>
            <a:r>
              <a:rPr lang="en-US" dirty="0"/>
              <a:t> – “15  </a:t>
            </a:r>
            <a:r>
              <a:rPr lang="en-US" b="1" dirty="0"/>
              <a:t>Do not love the world or the things in the world</a:t>
            </a:r>
            <a:r>
              <a:rPr lang="en-US" dirty="0"/>
              <a:t>. If anyone loves the world, the love of the Father is not in him. 16 For all that is in the world – the desires of the flesh and the desires of the eyes and pride in possessions – is not from the Father but is from the world. 17 And the world is passing away along with its desires, but whoever does the will of God abides forever.”</a:t>
            </a:r>
          </a:p>
          <a:p>
            <a:endParaRPr lang="en-US" dirty="0"/>
          </a:p>
          <a:p>
            <a:r>
              <a:rPr lang="en-US" b="1" dirty="0"/>
              <a:t>I Corinthians 13:4-10</a:t>
            </a:r>
            <a:r>
              <a:rPr lang="en-US" dirty="0"/>
              <a:t> – “4  Love is patient and kind; </a:t>
            </a:r>
            <a:r>
              <a:rPr lang="en-US" b="1" dirty="0"/>
              <a:t>love does not envy or boast; it is not arrogant 5 or rude</a:t>
            </a:r>
            <a:r>
              <a:rPr lang="en-US" dirty="0"/>
              <a:t>. It does not insist on its own way; it is not irritable or resentful; 6 it does not rejoice at wrongdoing, but rejoices with the truth. 7  Love bears all things, believes all things, hopes all things, endures all things. 8 Love never ends. As for prophecies, </a:t>
            </a:r>
            <a:r>
              <a:rPr lang="en-US" b="1" dirty="0"/>
              <a:t>they will pass away</a:t>
            </a:r>
            <a:r>
              <a:rPr lang="en-US" dirty="0"/>
              <a:t>; as for tongues, </a:t>
            </a:r>
            <a:r>
              <a:rPr lang="en-US" b="1" dirty="0"/>
              <a:t>they will cease</a:t>
            </a:r>
            <a:r>
              <a:rPr lang="en-US" dirty="0"/>
              <a:t>; as for knowledge, </a:t>
            </a:r>
            <a:r>
              <a:rPr lang="en-US" b="1" dirty="0"/>
              <a:t>it will pass away</a:t>
            </a:r>
            <a:r>
              <a:rPr lang="en-US" dirty="0"/>
              <a:t>. 9 For we know in part and we prophesy in part, 10 but when the perfect comes, </a:t>
            </a:r>
            <a:r>
              <a:rPr lang="en-US" b="1" dirty="0"/>
              <a:t>the partial will pass away</a:t>
            </a:r>
            <a:r>
              <a:rPr lang="en-US" dirty="0"/>
              <a:t>.”</a:t>
            </a:r>
          </a:p>
          <a:p>
            <a:endParaRPr lang="en-US" dirty="0"/>
          </a:p>
          <a:p>
            <a:r>
              <a:rPr lang="en-US" b="1" dirty="0"/>
              <a:t>James 1:25</a:t>
            </a:r>
            <a:r>
              <a:rPr lang="en-US" dirty="0"/>
              <a:t> – “But the one who looks into </a:t>
            </a:r>
            <a:r>
              <a:rPr lang="en-US" b="1" dirty="0"/>
              <a:t>the perfect law, the law of liberty</a:t>
            </a:r>
            <a:r>
              <a:rPr lang="en-US" dirty="0"/>
              <a:t>, and perseveres, being no hearer who forgets but a doer who acts, he will be blessed in his doing.”</a:t>
            </a:r>
          </a:p>
        </p:txBody>
      </p:sp>
      <p:sp>
        <p:nvSpPr>
          <p:cNvPr id="4" name="Slide Number Placeholder 3"/>
          <p:cNvSpPr>
            <a:spLocks noGrp="1"/>
          </p:cNvSpPr>
          <p:nvPr>
            <p:ph type="sldNum" sz="quarter" idx="5"/>
          </p:nvPr>
        </p:nvSpPr>
        <p:spPr/>
        <p:txBody>
          <a:bodyPr/>
          <a:lstStyle/>
          <a:p>
            <a:fld id="{1F2793C0-DDEF-4243-BCB8-D12E690BE6CC}" type="slidenum">
              <a:rPr lang="en-US" smtClean="0"/>
              <a:t>3</a:t>
            </a:fld>
            <a:endParaRPr lang="en-US"/>
          </a:p>
        </p:txBody>
      </p:sp>
      <p:sp>
        <p:nvSpPr>
          <p:cNvPr id="5" name="Date Placeholder 4">
            <a:extLst>
              <a:ext uri="{FF2B5EF4-FFF2-40B4-BE49-F238E27FC236}">
                <a16:creationId xmlns:a16="http://schemas.microsoft.com/office/drawing/2014/main" id="{CE8FA68A-99DC-8EFB-8AF9-8628A2BC9BF1}"/>
              </a:ext>
            </a:extLst>
          </p:cNvPr>
          <p:cNvSpPr>
            <a:spLocks noGrp="1"/>
          </p:cNvSpPr>
          <p:nvPr>
            <p:ph type="dt" idx="1"/>
          </p:nvPr>
        </p:nvSpPr>
        <p:spPr/>
        <p:txBody>
          <a:bodyPr/>
          <a:lstStyle/>
          <a:p>
            <a:r>
              <a:rPr lang="en-US"/>
              <a:t>8/4/2024 pm</a:t>
            </a:r>
          </a:p>
        </p:txBody>
      </p:sp>
      <p:sp>
        <p:nvSpPr>
          <p:cNvPr id="6" name="Footer Placeholder 5">
            <a:extLst>
              <a:ext uri="{FF2B5EF4-FFF2-40B4-BE49-F238E27FC236}">
                <a16:creationId xmlns:a16="http://schemas.microsoft.com/office/drawing/2014/main" id="{EC8C0E82-8D74-1110-3947-3DAC6E3B5EB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95691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4:1-2</a:t>
            </a:r>
            <a:r>
              <a:rPr lang="en-US" dirty="0"/>
              <a:t> – “1 Now the Spirit expressly says that in later times some will </a:t>
            </a:r>
            <a:r>
              <a:rPr lang="en-US" b="1" dirty="0"/>
              <a:t>depart from the faith</a:t>
            </a:r>
            <a:r>
              <a:rPr lang="en-US" dirty="0"/>
              <a:t> by devoting themselves to deceitful spirits and teachings of demons, 2 through the insincerity of liars </a:t>
            </a:r>
            <a:r>
              <a:rPr lang="en-US" b="1" dirty="0"/>
              <a:t>whose consciences are seared</a:t>
            </a:r>
            <a:r>
              <a:rPr lang="en-US" dirty="0"/>
              <a:t>”</a:t>
            </a:r>
          </a:p>
          <a:p>
            <a:endParaRPr lang="en-US" dirty="0"/>
          </a:p>
          <a:p>
            <a:r>
              <a:rPr lang="en-US" b="1" dirty="0"/>
              <a:t>Romans 14:22-23</a:t>
            </a:r>
            <a:r>
              <a:rPr lang="en-US" dirty="0"/>
              <a:t> – “22 The faith that you have, keep between yourself and God. Blessed is the one who has no reason to pass judgment on himself for what he approves. 23 But </a:t>
            </a:r>
            <a:r>
              <a:rPr lang="en-US" b="1" dirty="0"/>
              <a:t>whoever has doubts is condemned</a:t>
            </a:r>
            <a:r>
              <a:rPr lang="en-US" dirty="0"/>
              <a:t> if he eats, because the eating is not from faith. For whatever does not proceed from faith is sin.”</a:t>
            </a:r>
          </a:p>
          <a:p>
            <a:endParaRPr lang="en-US" dirty="0"/>
          </a:p>
          <a:p>
            <a:r>
              <a:rPr lang="en-US" b="1" dirty="0"/>
              <a:t>I Corinthians 10:23</a:t>
            </a:r>
            <a:r>
              <a:rPr lang="en-US" dirty="0"/>
              <a:t> – “All things are lawful; but </a:t>
            </a:r>
            <a:r>
              <a:rPr lang="en-US" b="1" dirty="0"/>
              <a:t>not all things are expedient</a:t>
            </a:r>
            <a:r>
              <a:rPr lang="en-US" dirty="0"/>
              <a:t>. All things are lawful; but not all things edify.”</a:t>
            </a:r>
          </a:p>
        </p:txBody>
      </p:sp>
      <p:sp>
        <p:nvSpPr>
          <p:cNvPr id="4" name="Slide Number Placeholder 3"/>
          <p:cNvSpPr>
            <a:spLocks noGrp="1"/>
          </p:cNvSpPr>
          <p:nvPr>
            <p:ph type="sldNum" sz="quarter" idx="5"/>
          </p:nvPr>
        </p:nvSpPr>
        <p:spPr/>
        <p:txBody>
          <a:bodyPr/>
          <a:lstStyle/>
          <a:p>
            <a:fld id="{1F2793C0-DDEF-4243-BCB8-D12E690BE6CC}" type="slidenum">
              <a:rPr lang="en-US" smtClean="0"/>
              <a:t>4</a:t>
            </a:fld>
            <a:endParaRPr lang="en-US"/>
          </a:p>
        </p:txBody>
      </p:sp>
      <p:sp>
        <p:nvSpPr>
          <p:cNvPr id="5" name="Date Placeholder 4">
            <a:extLst>
              <a:ext uri="{FF2B5EF4-FFF2-40B4-BE49-F238E27FC236}">
                <a16:creationId xmlns:a16="http://schemas.microsoft.com/office/drawing/2014/main" id="{FC047E4F-A733-94ED-51EA-7E660FEB9B53}"/>
              </a:ext>
            </a:extLst>
          </p:cNvPr>
          <p:cNvSpPr>
            <a:spLocks noGrp="1"/>
          </p:cNvSpPr>
          <p:nvPr>
            <p:ph type="dt" idx="1"/>
          </p:nvPr>
        </p:nvSpPr>
        <p:spPr/>
        <p:txBody>
          <a:bodyPr/>
          <a:lstStyle/>
          <a:p>
            <a:r>
              <a:rPr lang="en-US"/>
              <a:t>8/4/2024 pm</a:t>
            </a:r>
          </a:p>
        </p:txBody>
      </p:sp>
      <p:sp>
        <p:nvSpPr>
          <p:cNvPr id="6" name="Footer Placeholder 5">
            <a:extLst>
              <a:ext uri="{FF2B5EF4-FFF2-40B4-BE49-F238E27FC236}">
                <a16:creationId xmlns:a16="http://schemas.microsoft.com/office/drawing/2014/main" id="{AF46F1F2-3AFE-6C7F-DB68-37A88D52345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42240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t>Romans 14:19-21</a:t>
            </a:r>
            <a:r>
              <a:rPr lang="en-US" b="0" dirty="0"/>
              <a:t> – “19 So then let us pursue what makes for peace and for mutual upbuilding [“edifying one another” (ASV)]. 20  Do not, for the sake of food, destroy the work of God. Everything is indeed clean, but </a:t>
            </a:r>
            <a:r>
              <a:rPr lang="en-US" b="1" dirty="0"/>
              <a:t>it is wrong for anyone to make another stumble</a:t>
            </a:r>
            <a:r>
              <a:rPr lang="en-US" b="0" dirty="0"/>
              <a:t> by what he eats. 21  It is good not to eat meat or drink wine </a:t>
            </a:r>
            <a:r>
              <a:rPr lang="en-US" b="1" dirty="0"/>
              <a:t>or do anything</a:t>
            </a:r>
            <a:r>
              <a:rPr lang="en-US" b="0" dirty="0"/>
              <a:t> that causes your brother to stumble”</a:t>
            </a:r>
          </a:p>
          <a:p>
            <a:pPr defTabSz="990511">
              <a:defRPr/>
            </a:pPr>
            <a:endParaRPr lang="en-US" b="0" dirty="0"/>
          </a:p>
          <a:p>
            <a:pPr defTabSz="990511">
              <a:defRPr/>
            </a:pPr>
            <a:r>
              <a:rPr lang="en-US" b="1" dirty="0"/>
              <a:t>I Corinthians 8:7-13</a:t>
            </a:r>
            <a:r>
              <a:rPr lang="en-US" dirty="0"/>
              <a:t> – “7 However, not all possess this knowledge. But some, through former association with idols, eat food as really offered to an idol, and </a:t>
            </a:r>
            <a:r>
              <a:rPr lang="en-US" b="1" dirty="0"/>
              <a:t>their conscience, being weak, is defiled</a:t>
            </a:r>
            <a:r>
              <a:rPr lang="en-US" dirty="0"/>
              <a:t>. 8  Food will not commend us to God. We are no worse off if we do not eat, and no better off if we do. 9 But take care that this right of yours does not somehow become a stumbling block to the weak. 10 For if anyone sees you who have knowledge eating in an idol's temple, will he not be encouraged, if </a:t>
            </a:r>
            <a:r>
              <a:rPr lang="en-US" b="1" dirty="0"/>
              <a:t>his conscience is weak</a:t>
            </a:r>
            <a:r>
              <a:rPr lang="en-US" dirty="0"/>
              <a:t>, to eat food offered to idols? 11 And so by your knowledge this weak person is destroyed, the brother for whom Christ died. 12 Thus, sinning against your brothers and </a:t>
            </a:r>
            <a:r>
              <a:rPr lang="en-US" b="1" dirty="0"/>
              <a:t>wounding their conscience</a:t>
            </a:r>
            <a:r>
              <a:rPr lang="en-US" dirty="0"/>
              <a:t> when it is weak, you sin against Christ. 13 Therefore, if food makes my brother stumble, I will never eat meat, lest I make my brother stumble.”</a:t>
            </a:r>
          </a:p>
          <a:p>
            <a:pPr defTabSz="990511">
              <a:defRPr/>
            </a:pPr>
            <a:endParaRPr lang="en-US" dirty="0"/>
          </a:p>
          <a:p>
            <a:pPr defTabSz="990511">
              <a:defRPr/>
            </a:pPr>
            <a:r>
              <a:rPr lang="en-US" b="1" dirty="0"/>
              <a:t>I Corinthians 10:24</a:t>
            </a:r>
            <a:r>
              <a:rPr lang="en-US" dirty="0"/>
              <a:t> – “</a:t>
            </a:r>
            <a:r>
              <a:rPr lang="en-US" b="1" dirty="0"/>
              <a:t>Let no one seek his own good, but the good of his neighbor</a:t>
            </a:r>
            <a:r>
              <a:rPr lang="en-US" dirty="0"/>
              <a:t>.”</a:t>
            </a:r>
          </a:p>
        </p:txBody>
      </p:sp>
      <p:sp>
        <p:nvSpPr>
          <p:cNvPr id="4" name="Slide Number Placeholder 3"/>
          <p:cNvSpPr>
            <a:spLocks noGrp="1"/>
          </p:cNvSpPr>
          <p:nvPr>
            <p:ph type="sldNum" sz="quarter" idx="5"/>
          </p:nvPr>
        </p:nvSpPr>
        <p:spPr/>
        <p:txBody>
          <a:bodyPr/>
          <a:lstStyle/>
          <a:p>
            <a:fld id="{1F2793C0-DDEF-4243-BCB8-D12E690BE6CC}" type="slidenum">
              <a:rPr lang="en-US" smtClean="0"/>
              <a:t>5</a:t>
            </a:fld>
            <a:endParaRPr lang="en-US"/>
          </a:p>
        </p:txBody>
      </p:sp>
      <p:sp>
        <p:nvSpPr>
          <p:cNvPr id="5" name="Date Placeholder 4">
            <a:extLst>
              <a:ext uri="{FF2B5EF4-FFF2-40B4-BE49-F238E27FC236}">
                <a16:creationId xmlns:a16="http://schemas.microsoft.com/office/drawing/2014/main" id="{5C91F83B-D59C-8BFB-C872-16A8F6C66ECB}"/>
              </a:ext>
            </a:extLst>
          </p:cNvPr>
          <p:cNvSpPr>
            <a:spLocks noGrp="1"/>
          </p:cNvSpPr>
          <p:nvPr>
            <p:ph type="dt" idx="1"/>
          </p:nvPr>
        </p:nvSpPr>
        <p:spPr/>
        <p:txBody>
          <a:bodyPr/>
          <a:lstStyle/>
          <a:p>
            <a:r>
              <a:rPr lang="en-US"/>
              <a:t>8/4/2024 pm</a:t>
            </a:r>
          </a:p>
        </p:txBody>
      </p:sp>
      <p:sp>
        <p:nvSpPr>
          <p:cNvPr id="6" name="Footer Placeholder 5">
            <a:extLst>
              <a:ext uri="{FF2B5EF4-FFF2-40B4-BE49-F238E27FC236}">
                <a16:creationId xmlns:a16="http://schemas.microsoft.com/office/drawing/2014/main" id="{A52645A2-BC35-0C15-4DC8-FE3D8B121C6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17483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Kings 12:4-15</a:t>
            </a:r>
            <a:r>
              <a:rPr lang="en-US" dirty="0"/>
              <a:t> – “4 ‘Your father made our yoke heavy. Now therefore lighten the hard service of your father and his heavy yoke on us, and we will serve you.’ 5 He said to them, ‘Go away for three days, then come again to me.’ So the people went away. 6 Then </a:t>
            </a:r>
            <a:r>
              <a:rPr lang="en-US" b="1" dirty="0"/>
              <a:t>King Rehoboam took counsel with the old men</a:t>
            </a:r>
            <a:r>
              <a:rPr lang="en-US" dirty="0"/>
              <a:t>, who had stood before Solomon his father while he was yet alive, saying, ‘How do you advise me to answer this people?’ 7 And they said to him, ‘If you will be a servant to this people today and serve them, and speak good words to them when you answer them, then they will be your servants forever.’ 8 But he abandoned the counsel that the old men gave him and took counsel with the young men who had grown up with him and stood before him. 9 And he said to them, ‘What do you advise that we answer this people who have said to me, “Lighten the yoke that your father put on us”?’ 10 And the young men who had grown up with him said to him, ‘Thus shall you speak to this people who said to you, “Your father made our yoke heavy, but you lighten it for us,” thus shall you say to them, “My little finger is thicker than my father's thighs. 11 And now, whereas my father laid on you a heavy yoke, I will add to your yoke. My father disciplined you with whips, but I will discipline you with scorpions.“’ 12 So Jeroboam and all the people came to Rehoboam the third day, as the king said, ‘Come to me again the third day.’ 13 And the king answered the people harshly, and forsaking the counsel that the old men had given him, 14 he spoke to them according to the counsel of the young men, saying, ‘My father made your yoke heavy, but I will add to your yoke. My father disciplined you with whips, but I will discipline you with scorpions.’ 15 So the king did not listen to the people, for it was a turn of affairs brought about by the Lord that he might fulfill his word, which the Lord </a:t>
            </a:r>
            <a:r>
              <a:rPr lang="en-US" b="1" i="1" dirty="0"/>
              <a:t>spoke by Ahijah</a:t>
            </a:r>
            <a:r>
              <a:rPr lang="en-US" dirty="0"/>
              <a:t> the Shilonite to Jeroboam the son of Nebat.”</a:t>
            </a:r>
          </a:p>
          <a:p>
            <a:r>
              <a:rPr lang="en-US" b="1" dirty="0"/>
              <a:t>I Kings 11:31</a:t>
            </a:r>
            <a:r>
              <a:rPr lang="en-US" dirty="0"/>
              <a:t> – “And he </a:t>
            </a:r>
            <a:r>
              <a:rPr lang="en-US" b="1" i="1" dirty="0"/>
              <a:t>[Ahijah]</a:t>
            </a:r>
            <a:r>
              <a:rPr lang="en-US" dirty="0"/>
              <a:t> said to Jeroboam, ‘Take for yourself ten pieces, for thus says the Lord, the God of Israel, “Behold, I am about to tear the kingdom from the hand of Solomon and will give you ten tribes”’”</a:t>
            </a:r>
          </a:p>
          <a:p>
            <a:endParaRPr lang="en-US" dirty="0"/>
          </a:p>
          <a:p>
            <a:r>
              <a:rPr lang="en-US" b="1" dirty="0"/>
              <a:t>I Kings 13:18</a:t>
            </a:r>
            <a:r>
              <a:rPr lang="en-US" dirty="0"/>
              <a:t> – “And he said to him, ‘I also am a prophet as you are, and an angel spoke to me by the word of the Lord, saying, “Bring him back with you into your house that he may eat bread and drink water.“’ </a:t>
            </a:r>
            <a:r>
              <a:rPr lang="en-US" b="1" dirty="0"/>
              <a:t>But he lied to him</a:t>
            </a:r>
            <a:r>
              <a:rPr lang="en-US" dirty="0"/>
              <a:t>. “</a:t>
            </a:r>
          </a:p>
          <a:p>
            <a:endParaRPr lang="en-US" dirty="0"/>
          </a:p>
          <a:p>
            <a:r>
              <a:rPr lang="en-US" b="1" dirty="0"/>
              <a:t>Hebrews 5:11-14</a:t>
            </a:r>
            <a:r>
              <a:rPr lang="en-US" dirty="0"/>
              <a:t> – “12 For though by this time you ought to be teachers, you need someone to teach you again the basic principles of the oracles of God. You need milk, not solid food, 13 for everyone who lives on milk is unskilled in the word of righteousness, since he is a child. 14 But solid food is for the mature, for </a:t>
            </a:r>
            <a:r>
              <a:rPr lang="en-US" b="1" dirty="0"/>
              <a:t>those who have their powers of discernment trained by constant practice</a:t>
            </a:r>
            <a:r>
              <a:rPr lang="en-US" dirty="0"/>
              <a:t> to distinguish good from evil.”</a:t>
            </a:r>
          </a:p>
          <a:p>
            <a:endParaRPr lang="en-US" dirty="0"/>
          </a:p>
          <a:p>
            <a:r>
              <a:rPr lang="en-US" b="1" dirty="0"/>
              <a:t>Titus 2:1-5</a:t>
            </a:r>
            <a:r>
              <a:rPr lang="en-US" dirty="0"/>
              <a:t> – “1 But as for you, teach what accords with sound doctrine. 2 </a:t>
            </a:r>
            <a:r>
              <a:rPr lang="en-US" b="1" dirty="0"/>
              <a:t>Older men</a:t>
            </a:r>
            <a:r>
              <a:rPr lang="en-US" dirty="0"/>
              <a:t> are to be sober-minded, dignified, self-controlled, sound in faith, in love, and in steadfastness. 3  </a:t>
            </a:r>
            <a:r>
              <a:rPr lang="en-US" b="1" dirty="0"/>
              <a:t>Older women</a:t>
            </a:r>
            <a:r>
              <a:rPr lang="en-US" dirty="0"/>
              <a:t> likewise are to be reverent in behavior, not slanderers or slaves to much wine. They are to teach what is good, 4 and so train the young women to love their husbands and children, 5 to be self-controlled, pure, working at home, kind, and submissive to their own husbands, that the word of God may not be reviled.”</a:t>
            </a:r>
          </a:p>
        </p:txBody>
      </p:sp>
      <p:sp>
        <p:nvSpPr>
          <p:cNvPr id="4" name="Slide Number Placeholder 3"/>
          <p:cNvSpPr>
            <a:spLocks noGrp="1"/>
          </p:cNvSpPr>
          <p:nvPr>
            <p:ph type="sldNum" sz="quarter" idx="5"/>
          </p:nvPr>
        </p:nvSpPr>
        <p:spPr/>
        <p:txBody>
          <a:bodyPr/>
          <a:lstStyle/>
          <a:p>
            <a:fld id="{1F2793C0-DDEF-4243-BCB8-D12E690BE6CC}" type="slidenum">
              <a:rPr lang="en-US" smtClean="0"/>
              <a:t>6</a:t>
            </a:fld>
            <a:endParaRPr lang="en-US"/>
          </a:p>
        </p:txBody>
      </p:sp>
      <p:sp>
        <p:nvSpPr>
          <p:cNvPr id="5" name="Date Placeholder 4">
            <a:extLst>
              <a:ext uri="{FF2B5EF4-FFF2-40B4-BE49-F238E27FC236}">
                <a16:creationId xmlns:a16="http://schemas.microsoft.com/office/drawing/2014/main" id="{63791064-CDC1-14C9-DBF7-D5EDDF8AA973}"/>
              </a:ext>
            </a:extLst>
          </p:cNvPr>
          <p:cNvSpPr>
            <a:spLocks noGrp="1"/>
          </p:cNvSpPr>
          <p:nvPr>
            <p:ph type="dt" idx="1"/>
          </p:nvPr>
        </p:nvSpPr>
        <p:spPr/>
        <p:txBody>
          <a:bodyPr/>
          <a:lstStyle/>
          <a:p>
            <a:r>
              <a:rPr lang="en-US"/>
              <a:t>8/4/2024 pm</a:t>
            </a:r>
          </a:p>
        </p:txBody>
      </p:sp>
      <p:sp>
        <p:nvSpPr>
          <p:cNvPr id="6" name="Footer Placeholder 5">
            <a:extLst>
              <a:ext uri="{FF2B5EF4-FFF2-40B4-BE49-F238E27FC236}">
                <a16:creationId xmlns:a16="http://schemas.microsoft.com/office/drawing/2014/main" id="{12962EFA-0390-AFBA-681F-B147A69B594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379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134350" fontAlgn="base">
              <a:spcBef>
                <a:spcPct val="0"/>
              </a:spcBef>
              <a:spcAft>
                <a:spcPct val="0"/>
              </a:spcAft>
              <a:defRPr/>
            </a:pPr>
            <a:fld id="{3AF42B02-11F3-4BD2-B2E3-53F42D06C240}" type="slidenum">
              <a:rPr lang="en-US" altLang="en-US" sz="2800">
                <a:solidFill>
                  <a:prstClr val="black"/>
                </a:solidFill>
                <a:latin typeface="Arial" panose="020B0604020202020204" pitchFamily="34" charset="0"/>
              </a:rPr>
              <a:pPr defTabSz="2134350" fontAlgn="base">
                <a:spcBef>
                  <a:spcPct val="0"/>
                </a:spcBef>
                <a:spcAft>
                  <a:spcPct val="0"/>
                </a:spcAft>
                <a:defRPr/>
              </a:pPr>
              <a:t>8</a:t>
            </a:fld>
            <a:endParaRPr lang="en-US" altLang="en-US" sz="28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134350" fontAlgn="base">
              <a:spcBef>
                <a:spcPct val="0"/>
              </a:spcBef>
              <a:spcAft>
                <a:spcPct val="0"/>
              </a:spcAft>
              <a:defRPr/>
            </a:pPr>
            <a:r>
              <a:rPr lang="en-US" altLang="en-US" sz="2800">
                <a:solidFill>
                  <a:prstClr val="black"/>
                </a:solidFill>
                <a:latin typeface="Arial" panose="020B0604020202020204" pitchFamily="34" charset="0"/>
              </a:rPr>
              <a:t>8/4/2024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134350" fontAlgn="base">
              <a:spcBef>
                <a:spcPct val="0"/>
              </a:spcBef>
              <a:spcAft>
                <a:spcPct val="0"/>
              </a:spcAft>
              <a:defRPr/>
            </a:pPr>
            <a:r>
              <a:rPr lang="en-US" altLang="en-US" sz="28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134350" fontAlgn="base">
              <a:spcBef>
                <a:spcPct val="0"/>
              </a:spcBef>
              <a:spcAft>
                <a:spcPct val="0"/>
              </a:spcAft>
              <a:defRPr/>
            </a:pPr>
            <a:fld id="{3AF42B02-11F3-4BD2-B2E3-53F42D06C240}" type="slidenum">
              <a:rPr lang="en-US" altLang="en-US" sz="2800">
                <a:latin typeface="Arial" panose="020B0604020202020204" pitchFamily="34" charset="0"/>
              </a:rPr>
              <a:pPr defTabSz="2134350" fontAlgn="base">
                <a:spcBef>
                  <a:spcPct val="0"/>
                </a:spcBef>
                <a:spcAft>
                  <a:spcPct val="0"/>
                </a:spcAft>
                <a:defRPr/>
              </a:pPr>
              <a:t>9</a:t>
            </a:fld>
            <a:endParaRPr lang="en-US" altLang="en-US" sz="28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134350" fontAlgn="base">
              <a:spcBef>
                <a:spcPct val="0"/>
              </a:spcBef>
              <a:spcAft>
                <a:spcPct val="0"/>
              </a:spcAft>
              <a:defRPr/>
            </a:pPr>
            <a:r>
              <a:rPr lang="en-US" altLang="en-US" sz="2800">
                <a:latin typeface="Arial" panose="020B0604020202020204" pitchFamily="34" charset="0"/>
              </a:rPr>
              <a:t>8/4/2024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134350" fontAlgn="base">
              <a:spcBef>
                <a:spcPct val="0"/>
              </a:spcBef>
              <a:spcAft>
                <a:spcPct val="0"/>
              </a:spcAft>
              <a:defRPr/>
            </a:pPr>
            <a:r>
              <a:rPr lang="en-US" altLang="en-US" sz="28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1971558">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134350" fontAlgn="base">
              <a:spcBef>
                <a:spcPct val="0"/>
              </a:spcBef>
              <a:spcAft>
                <a:spcPct val="0"/>
              </a:spcAft>
              <a:defRPr/>
            </a:pPr>
            <a:fld id="{3AF42B02-11F3-4BD2-B2E3-53F42D06C240}" type="slidenum">
              <a:rPr lang="en-US" altLang="en-US" sz="2800">
                <a:latin typeface="Arial" panose="020B0604020202020204" pitchFamily="34" charset="0"/>
              </a:rPr>
              <a:pPr defTabSz="2134350" fontAlgn="base">
                <a:spcBef>
                  <a:spcPct val="0"/>
                </a:spcBef>
                <a:spcAft>
                  <a:spcPct val="0"/>
                </a:spcAft>
                <a:defRPr/>
              </a:pPr>
              <a:t>10</a:t>
            </a:fld>
            <a:endParaRPr lang="en-US" altLang="en-US" sz="28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134350" fontAlgn="base">
              <a:spcBef>
                <a:spcPct val="0"/>
              </a:spcBef>
              <a:spcAft>
                <a:spcPct val="0"/>
              </a:spcAft>
              <a:defRPr/>
            </a:pPr>
            <a:r>
              <a:rPr lang="en-US" altLang="en-US" sz="2800">
                <a:latin typeface="Arial" panose="020B0604020202020204" pitchFamily="34" charset="0"/>
              </a:rPr>
              <a:t>8/4/2024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134350" fontAlgn="base">
              <a:spcBef>
                <a:spcPct val="0"/>
              </a:spcBef>
              <a:spcAft>
                <a:spcPct val="0"/>
              </a:spcAft>
              <a:defRPr/>
            </a:pPr>
            <a:r>
              <a:rPr lang="en-US" altLang="en-US" sz="28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FAD98D27-8B02-4C33-AF21-FDC9CE77BFF6}" type="datetimeFigureOut">
              <a:rPr lang="en-US" smtClean="0"/>
              <a:t>1/10/2025</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207244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98D27-8B02-4C33-AF21-FDC9CE77BFF6}"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35798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98D27-8B02-4C33-AF21-FDC9CE77BFF6}"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3095751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98D27-8B02-4C33-AF21-FDC9CE77BFF6}"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360F1D7E-12DC-44A7-B0DD-76B289D3F8CF}"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73984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98D27-8B02-4C33-AF21-FDC9CE77BFF6}"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2291937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D98D27-8B02-4C33-AF21-FDC9CE77BFF6}"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624235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D98D27-8B02-4C33-AF21-FDC9CE77BFF6}"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1525662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D98D27-8B02-4C33-AF21-FDC9CE77BFF6}"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3479422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FAD98D27-8B02-4C33-AF21-FDC9CE77BFF6}" type="datetimeFigureOut">
              <a:rPr lang="en-US" smtClean="0"/>
              <a:t>1/10/2025</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360F1D7E-12DC-44A7-B0DD-76B289D3F8CF}" type="slidenum">
              <a:rPr lang="en-US" smtClean="0"/>
              <a:t>‹#›</a:t>
            </a:fld>
            <a:endParaRPr lang="en-US"/>
          </a:p>
        </p:txBody>
      </p:sp>
    </p:spTree>
    <p:extLst>
      <p:ext uri="{BB962C8B-B14F-4D97-AF65-F5344CB8AC3E}">
        <p14:creationId xmlns:p14="http://schemas.microsoft.com/office/powerpoint/2010/main" val="2962221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D98D27-8B02-4C33-AF21-FDC9CE77BFF6}"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36859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FAD98D27-8B02-4C33-AF21-FDC9CE77BFF6}" type="datetimeFigureOut">
              <a:rPr lang="en-US" smtClean="0"/>
              <a:t>1/10/2025</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3431596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D98D27-8B02-4C33-AF21-FDC9CE77BFF6}"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3022504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D98D27-8B02-4C33-AF21-FDC9CE77BFF6}"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249420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D98D27-8B02-4C33-AF21-FDC9CE77BFF6}"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381980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AD98D27-8B02-4C33-AF21-FDC9CE77BFF6}"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193777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98D27-8B02-4C33-AF21-FDC9CE77BFF6}"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201683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D98D27-8B02-4C33-AF21-FDC9CE77BFF6}"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F1D7E-12DC-44A7-B0DD-76B289D3F8CF}" type="slidenum">
              <a:rPr lang="en-US" smtClean="0"/>
              <a:t>‹#›</a:t>
            </a:fld>
            <a:endParaRPr lang="en-US"/>
          </a:p>
        </p:txBody>
      </p:sp>
    </p:spTree>
    <p:extLst>
      <p:ext uri="{BB962C8B-B14F-4D97-AF65-F5344CB8AC3E}">
        <p14:creationId xmlns:p14="http://schemas.microsoft.com/office/powerpoint/2010/main" val="24361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AD98D27-8B02-4C33-AF21-FDC9CE77BFF6}" type="datetimeFigureOut">
              <a:rPr lang="en-US" smtClean="0"/>
              <a:t>1/10/2025</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60F1D7E-12DC-44A7-B0DD-76B289D3F8CF}" type="slidenum">
              <a:rPr lang="en-US" smtClean="0"/>
              <a:t>‹#›</a:t>
            </a:fld>
            <a:endParaRPr lang="en-US"/>
          </a:p>
        </p:txBody>
      </p:sp>
    </p:spTree>
    <p:extLst>
      <p:ext uri="{BB962C8B-B14F-4D97-AF65-F5344CB8AC3E}">
        <p14:creationId xmlns:p14="http://schemas.microsoft.com/office/powerpoint/2010/main" val="24797083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7F115-044A-1B2D-4B28-1EC4585C69EA}"/>
              </a:ext>
            </a:extLst>
          </p:cNvPr>
          <p:cNvSpPr>
            <a:spLocks noGrp="1"/>
          </p:cNvSpPr>
          <p:nvPr>
            <p:ph type="ctrTitle"/>
          </p:nvPr>
        </p:nvSpPr>
        <p:spPr>
          <a:xfrm>
            <a:off x="177800" y="2622876"/>
            <a:ext cx="6314440" cy="1588127"/>
          </a:xfrm>
        </p:spPr>
        <p:txBody>
          <a:bodyPr wrap="square">
            <a:spAutoFit/>
          </a:bodyPr>
          <a:lstStyle/>
          <a:p>
            <a:pPr algn="l"/>
            <a:r>
              <a:rPr lang="en-US" sz="5400" dirty="0"/>
              <a:t>Distinguishing Right From Wrong</a:t>
            </a:r>
          </a:p>
        </p:txBody>
      </p:sp>
      <p:sp>
        <p:nvSpPr>
          <p:cNvPr id="3" name="Subtitle 2">
            <a:extLst>
              <a:ext uri="{FF2B5EF4-FFF2-40B4-BE49-F238E27FC236}">
                <a16:creationId xmlns:a16="http://schemas.microsoft.com/office/drawing/2014/main" id="{5D91600D-19B7-61E2-2AB2-28F7EEAC10AF}"/>
              </a:ext>
            </a:extLst>
          </p:cNvPr>
          <p:cNvSpPr>
            <a:spLocks noGrp="1"/>
          </p:cNvSpPr>
          <p:nvPr>
            <p:ph type="subTitle" idx="1"/>
          </p:nvPr>
        </p:nvSpPr>
        <p:spPr>
          <a:xfrm>
            <a:off x="6835140" y="3235643"/>
            <a:ext cx="2288540" cy="397032"/>
          </a:xfrm>
        </p:spPr>
        <p:txBody>
          <a:bodyPr wrap="square">
            <a:spAutoFit/>
          </a:bodyPr>
          <a:lstStyle/>
          <a:p>
            <a:pPr algn="r"/>
            <a:r>
              <a:rPr lang="en-US" sz="2200" dirty="0"/>
              <a:t>Hebrews 5:11-14</a:t>
            </a:r>
          </a:p>
        </p:txBody>
      </p:sp>
    </p:spTree>
    <p:extLst>
      <p:ext uri="{BB962C8B-B14F-4D97-AF65-F5344CB8AC3E}">
        <p14:creationId xmlns:p14="http://schemas.microsoft.com/office/powerpoint/2010/main" val="2005154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39927" y="2103120"/>
            <a:ext cx="8686800" cy="3770263"/>
          </a:xfrm>
        </p:spPr>
        <p:txBody>
          <a:bodyPr wrap="square">
            <a:spAutoFit/>
          </a:bodyPr>
          <a:lstStyle/>
          <a:p>
            <a:pPr>
              <a:lnSpc>
                <a:spcPct val="100000"/>
              </a:lnSpc>
              <a:spcBef>
                <a:spcPts val="0"/>
              </a:spcBef>
              <a:spcAft>
                <a:spcPts val="600"/>
              </a:spcAft>
              <a:buSzPct val="100000"/>
            </a:pPr>
            <a:r>
              <a:rPr lang="en-US" sz="2800" dirty="0">
                <a:cs typeface="Arial" panose="020B0604020202020204" pitchFamily="34" charset="0"/>
              </a:rPr>
              <a:t>Be immersed in water</a:t>
            </a:r>
          </a:p>
          <a:p>
            <a:pPr lvl="1">
              <a:lnSpc>
                <a:spcPct val="100000"/>
              </a:lnSpc>
              <a:spcBef>
                <a:spcPts val="0"/>
              </a:spcBef>
              <a:spcAft>
                <a:spcPts val="600"/>
              </a:spcAft>
              <a:buSzPct val="100000"/>
            </a:pPr>
            <a:r>
              <a:rPr lang="en-US" sz="2800" dirty="0">
                <a:cs typeface="Arial" panose="020B0604020202020204" pitchFamily="34" charset="0"/>
              </a:rPr>
              <a:t> Acts 2:38 – “And Peter said to them, "Repent and be baptized every one of you in the name of Jesus Christ for the forgiveness of your sins, and you will receive the gift of the Holy Spirit.”</a:t>
            </a:r>
          </a:p>
          <a:p>
            <a:pPr>
              <a:lnSpc>
                <a:spcPct val="100000"/>
              </a:lnSpc>
              <a:spcBef>
                <a:spcPts val="0"/>
              </a:spcBef>
              <a:spcAft>
                <a:spcPts val="600"/>
              </a:spcAft>
              <a:buSzPct val="100000"/>
            </a:pPr>
            <a:r>
              <a:rPr lang="en-US" sz="2800" dirty="0">
                <a:cs typeface="Arial" panose="020B0604020202020204" pitchFamily="34" charset="0"/>
              </a:rPr>
              <a:t> Remain faithful</a:t>
            </a:r>
          </a:p>
          <a:p>
            <a:pPr lvl="1">
              <a:lnSpc>
                <a:spcPct val="100000"/>
              </a:lnSpc>
              <a:spcBef>
                <a:spcPts val="0"/>
              </a:spcBef>
              <a:spcAft>
                <a:spcPts val="600"/>
              </a:spcAft>
              <a:buSzPct val="100000"/>
            </a:pPr>
            <a:r>
              <a:rPr lang="en-US" sz="2800" dirty="0">
                <a:cs typeface="Arial" panose="020B0604020202020204" pitchFamily="34" charset="0"/>
              </a:rPr>
              <a:t>Hebrews 3:12-14 – “… if indeed we hold our original confidence firm to the end”</a:t>
            </a:r>
            <a:endParaRPr lang="en-US" sz="2800" cap="none" dirty="0">
              <a:solidFill>
                <a:schemeClr val="tx1"/>
              </a:solidFill>
              <a:cs typeface="Arial" panose="020B0604020202020204" pitchFamily="34" charset="0"/>
            </a:endParaRPr>
          </a:p>
        </p:txBody>
      </p:sp>
      <p:sp>
        <p:nvSpPr>
          <p:cNvPr id="3" name="Title 1">
            <a:extLst>
              <a:ext uri="{FF2B5EF4-FFF2-40B4-BE49-F238E27FC236}">
                <a16:creationId xmlns:a16="http://schemas.microsoft.com/office/drawing/2014/main" id="{4E2A5CC4-5494-7A7D-2E5B-8DEED7EB9C31}"/>
              </a:ext>
            </a:extLst>
          </p:cNvPr>
          <p:cNvSpPr>
            <a:spLocks noGrp="1"/>
          </p:cNvSpPr>
          <p:nvPr>
            <p:ph type="title"/>
          </p:nvPr>
        </p:nvSpPr>
        <p:spPr>
          <a:xfrm>
            <a:off x="114301" y="970531"/>
            <a:ext cx="7326630" cy="646331"/>
          </a:xfrm>
        </p:spPr>
        <p:txBody>
          <a:bodyPr wrap="square">
            <a:spAutoFit/>
          </a:bodyPr>
          <a:lstStyle/>
          <a:p>
            <a:r>
              <a:rPr lang="en-US" sz="3900" dirty="0"/>
              <a:t>Taking The Right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4269-FA98-4D33-1559-54AFD6F8E676}"/>
              </a:ext>
            </a:extLst>
          </p:cNvPr>
          <p:cNvSpPr>
            <a:spLocks noGrp="1"/>
          </p:cNvSpPr>
          <p:nvPr>
            <p:ph type="title"/>
          </p:nvPr>
        </p:nvSpPr>
        <p:spPr>
          <a:xfrm>
            <a:off x="114301" y="970531"/>
            <a:ext cx="7326630" cy="646331"/>
          </a:xfrm>
        </p:spPr>
        <p:txBody>
          <a:bodyPr wrap="square">
            <a:spAutoFit/>
          </a:bodyPr>
          <a:lstStyle/>
          <a:p>
            <a:r>
              <a:rPr lang="en-US" sz="3900" dirty="0"/>
              <a:t>Distinguishing Right From Wrong</a:t>
            </a:r>
          </a:p>
        </p:txBody>
      </p:sp>
      <p:sp>
        <p:nvSpPr>
          <p:cNvPr id="3" name="Content Placeholder 2">
            <a:extLst>
              <a:ext uri="{FF2B5EF4-FFF2-40B4-BE49-F238E27FC236}">
                <a16:creationId xmlns:a16="http://schemas.microsoft.com/office/drawing/2014/main" id="{80A3771D-DB54-1D80-E2E1-AB11820C09C6}"/>
              </a:ext>
            </a:extLst>
          </p:cNvPr>
          <p:cNvSpPr>
            <a:spLocks noGrp="1"/>
          </p:cNvSpPr>
          <p:nvPr>
            <p:ph idx="1"/>
          </p:nvPr>
        </p:nvSpPr>
        <p:spPr>
          <a:xfrm>
            <a:off x="240030" y="2336873"/>
            <a:ext cx="8686800" cy="3634841"/>
          </a:xfrm>
        </p:spPr>
        <p:txBody>
          <a:bodyPr>
            <a:spAutoFit/>
          </a:bodyPr>
          <a:lstStyle/>
          <a:p>
            <a:pPr marL="0" indent="0">
              <a:buNone/>
            </a:pPr>
            <a:r>
              <a:rPr lang="en-US" sz="3200" dirty="0"/>
              <a:t>Is it clearly condemned in the Bible?</a:t>
            </a:r>
            <a:endParaRPr lang="en-US" dirty="0"/>
          </a:p>
          <a:p>
            <a:r>
              <a:rPr lang="en-US" sz="2800" dirty="0"/>
              <a:t>I Corinthians 6:9-10 – “will [not] inherit the kingdom of God”</a:t>
            </a:r>
          </a:p>
          <a:p>
            <a:r>
              <a:rPr lang="en-US" sz="2800" dirty="0"/>
              <a:t>Galatians 5:19-21 – “will not inherit the kingdom of God”</a:t>
            </a:r>
          </a:p>
          <a:p>
            <a:r>
              <a:rPr lang="en-US" sz="2800" dirty="0"/>
              <a:t>I Timothy 1:8-11 – “for the lawless and disobedient, for the ungodly and sinners, for the unholy and profane”</a:t>
            </a:r>
          </a:p>
        </p:txBody>
      </p:sp>
    </p:spTree>
    <p:extLst>
      <p:ext uri="{BB962C8B-B14F-4D97-AF65-F5344CB8AC3E}">
        <p14:creationId xmlns:p14="http://schemas.microsoft.com/office/powerpoint/2010/main" val="119430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D692C-C5AD-6CAC-26E6-0D311DF26E46}"/>
              </a:ext>
            </a:extLst>
          </p:cNvPr>
          <p:cNvSpPr>
            <a:spLocks noGrp="1"/>
          </p:cNvSpPr>
          <p:nvPr>
            <p:ph idx="1"/>
          </p:nvPr>
        </p:nvSpPr>
        <p:spPr>
          <a:xfrm>
            <a:off x="240030" y="2336873"/>
            <a:ext cx="8686800" cy="4086760"/>
          </a:xfrm>
        </p:spPr>
        <p:txBody>
          <a:bodyPr>
            <a:spAutoFit/>
          </a:bodyPr>
          <a:lstStyle/>
          <a:p>
            <a:pPr marL="0" indent="0">
              <a:buNone/>
            </a:pPr>
            <a:r>
              <a:rPr lang="en-US" sz="3200" dirty="0"/>
              <a:t>Does it violate a biblical principle?</a:t>
            </a:r>
            <a:endParaRPr lang="en-US" sz="2800" dirty="0"/>
          </a:p>
          <a:p>
            <a:r>
              <a:rPr lang="en-US" sz="2800" dirty="0"/>
              <a:t>I Timothy 2:9 – “men … without anger or quarreling … women … with modesty and self-control”</a:t>
            </a:r>
          </a:p>
          <a:p>
            <a:r>
              <a:rPr lang="en-US" sz="2800" dirty="0"/>
              <a:t>I John 2:15-17 – “Do not love the world or the things in the world”</a:t>
            </a:r>
          </a:p>
          <a:p>
            <a:r>
              <a:rPr lang="en-US" sz="2800" dirty="0"/>
              <a:t>I Corinthians 13:4-8 – “love does not envy or boast; it is not arrogant or rude”</a:t>
            </a:r>
          </a:p>
          <a:p>
            <a:pPr lvl="1"/>
            <a:r>
              <a:rPr lang="en-US" sz="2800" dirty="0"/>
              <a:t>cf. James 1:25 – “the perfect law, the law of liberty”</a:t>
            </a:r>
          </a:p>
        </p:txBody>
      </p:sp>
      <p:sp>
        <p:nvSpPr>
          <p:cNvPr id="4" name="Title 1">
            <a:extLst>
              <a:ext uri="{FF2B5EF4-FFF2-40B4-BE49-F238E27FC236}">
                <a16:creationId xmlns:a16="http://schemas.microsoft.com/office/drawing/2014/main" id="{86F29D98-F5B4-D60B-59EC-AABFDA734999}"/>
              </a:ext>
            </a:extLst>
          </p:cNvPr>
          <p:cNvSpPr>
            <a:spLocks noGrp="1"/>
          </p:cNvSpPr>
          <p:nvPr>
            <p:ph type="title"/>
          </p:nvPr>
        </p:nvSpPr>
        <p:spPr>
          <a:xfrm>
            <a:off x="114301" y="970531"/>
            <a:ext cx="7326630" cy="646331"/>
          </a:xfrm>
        </p:spPr>
        <p:txBody>
          <a:bodyPr wrap="square">
            <a:spAutoFit/>
          </a:bodyPr>
          <a:lstStyle/>
          <a:p>
            <a:r>
              <a:rPr lang="en-US" sz="3900" dirty="0"/>
              <a:t>Distinguishing Right From Wrong</a:t>
            </a:r>
          </a:p>
        </p:txBody>
      </p:sp>
    </p:spTree>
    <p:extLst>
      <p:ext uri="{BB962C8B-B14F-4D97-AF65-F5344CB8AC3E}">
        <p14:creationId xmlns:p14="http://schemas.microsoft.com/office/powerpoint/2010/main" val="393765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AE7548-48CF-7082-CD6D-02054F2A7F7D}"/>
              </a:ext>
            </a:extLst>
          </p:cNvPr>
          <p:cNvSpPr>
            <a:spLocks noGrp="1"/>
          </p:cNvSpPr>
          <p:nvPr>
            <p:ph idx="1"/>
          </p:nvPr>
        </p:nvSpPr>
        <p:spPr>
          <a:xfrm>
            <a:off x="244024" y="2336873"/>
            <a:ext cx="8686800" cy="3182923"/>
          </a:xfrm>
        </p:spPr>
        <p:txBody>
          <a:bodyPr>
            <a:spAutoFit/>
          </a:bodyPr>
          <a:lstStyle/>
          <a:p>
            <a:pPr marL="0" indent="0">
              <a:buNone/>
            </a:pPr>
            <a:r>
              <a:rPr lang="en-US" sz="3200" dirty="0"/>
              <a:t>Does it violate my conscience?</a:t>
            </a:r>
            <a:endParaRPr lang="en-US" sz="2800" dirty="0"/>
          </a:p>
          <a:p>
            <a:r>
              <a:rPr lang="en-US" sz="2800" dirty="0"/>
              <a:t>I Timothy 4:1-2 – “ … whose consciences are seared”</a:t>
            </a:r>
          </a:p>
          <a:p>
            <a:r>
              <a:rPr lang="en-US" sz="2800" dirty="0"/>
              <a:t>Romans 14:22-23 – “… whoever has doubts is condemned …”</a:t>
            </a:r>
          </a:p>
          <a:p>
            <a:pPr lvl="1"/>
            <a:r>
              <a:rPr lang="en-US" sz="2800" dirty="0"/>
              <a:t>cf. I Corinthians 10:23 – “… not all things are expedient” (ASV)</a:t>
            </a:r>
          </a:p>
        </p:txBody>
      </p:sp>
      <p:sp>
        <p:nvSpPr>
          <p:cNvPr id="4" name="Title 1">
            <a:extLst>
              <a:ext uri="{FF2B5EF4-FFF2-40B4-BE49-F238E27FC236}">
                <a16:creationId xmlns:a16="http://schemas.microsoft.com/office/drawing/2014/main" id="{8071BC5D-5E1E-FAD6-AAC7-16FA34DC105B}"/>
              </a:ext>
            </a:extLst>
          </p:cNvPr>
          <p:cNvSpPr>
            <a:spLocks noGrp="1"/>
          </p:cNvSpPr>
          <p:nvPr>
            <p:ph type="title"/>
          </p:nvPr>
        </p:nvSpPr>
        <p:spPr>
          <a:xfrm>
            <a:off x="114301" y="970531"/>
            <a:ext cx="7326630" cy="646331"/>
          </a:xfrm>
        </p:spPr>
        <p:txBody>
          <a:bodyPr wrap="square">
            <a:spAutoFit/>
          </a:bodyPr>
          <a:lstStyle/>
          <a:p>
            <a:r>
              <a:rPr lang="en-US" sz="3900" dirty="0"/>
              <a:t>Distinguishing Right From Wrong</a:t>
            </a:r>
          </a:p>
        </p:txBody>
      </p:sp>
    </p:spTree>
    <p:extLst>
      <p:ext uri="{BB962C8B-B14F-4D97-AF65-F5344CB8AC3E}">
        <p14:creationId xmlns:p14="http://schemas.microsoft.com/office/powerpoint/2010/main" val="315303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327B46-7B68-C49F-1336-7EDC9485D13F}"/>
              </a:ext>
            </a:extLst>
          </p:cNvPr>
          <p:cNvSpPr>
            <a:spLocks noGrp="1"/>
          </p:cNvSpPr>
          <p:nvPr>
            <p:ph idx="1"/>
          </p:nvPr>
        </p:nvSpPr>
        <p:spPr>
          <a:xfrm>
            <a:off x="255599" y="2336873"/>
            <a:ext cx="8686800" cy="3182923"/>
          </a:xfrm>
        </p:spPr>
        <p:txBody>
          <a:bodyPr>
            <a:spAutoFit/>
          </a:bodyPr>
          <a:lstStyle/>
          <a:p>
            <a:pPr marL="0" indent="0">
              <a:buNone/>
            </a:pPr>
            <a:r>
              <a:rPr lang="en-US" sz="3200" dirty="0"/>
              <a:t>Does it violate my brother’s conscience?</a:t>
            </a:r>
            <a:endParaRPr lang="en-US" sz="2800" dirty="0"/>
          </a:p>
          <a:p>
            <a:r>
              <a:rPr lang="en-US" sz="2800" dirty="0"/>
              <a:t>Romans 14:19-21 – “… it is wrong for anyone to make another stumble …”</a:t>
            </a:r>
          </a:p>
          <a:p>
            <a:r>
              <a:rPr lang="en-US" sz="2800" dirty="0"/>
              <a:t>I Corinthians 8:7-13 – “… their conscience, being weak, is defiled”</a:t>
            </a:r>
          </a:p>
          <a:p>
            <a:pPr lvl="1"/>
            <a:r>
              <a:rPr lang="en-US" sz="2800" dirty="0"/>
              <a:t>cf. I Corinthians 10:24 – “Let no one seek his own good, but the good of his neighbor”</a:t>
            </a:r>
          </a:p>
        </p:txBody>
      </p:sp>
      <p:sp>
        <p:nvSpPr>
          <p:cNvPr id="4" name="Title 1">
            <a:extLst>
              <a:ext uri="{FF2B5EF4-FFF2-40B4-BE49-F238E27FC236}">
                <a16:creationId xmlns:a16="http://schemas.microsoft.com/office/drawing/2014/main" id="{45381EA6-FB74-ADC6-854C-23F5A7BA160F}"/>
              </a:ext>
            </a:extLst>
          </p:cNvPr>
          <p:cNvSpPr>
            <a:spLocks noGrp="1"/>
          </p:cNvSpPr>
          <p:nvPr>
            <p:ph type="title"/>
          </p:nvPr>
        </p:nvSpPr>
        <p:spPr>
          <a:xfrm>
            <a:off x="114301" y="970531"/>
            <a:ext cx="7326630" cy="646331"/>
          </a:xfrm>
        </p:spPr>
        <p:txBody>
          <a:bodyPr wrap="square">
            <a:spAutoFit/>
          </a:bodyPr>
          <a:lstStyle/>
          <a:p>
            <a:r>
              <a:rPr lang="en-US" sz="3900" dirty="0"/>
              <a:t>Distinguishing Right From Wrong</a:t>
            </a:r>
          </a:p>
        </p:txBody>
      </p:sp>
    </p:spTree>
    <p:extLst>
      <p:ext uri="{BB962C8B-B14F-4D97-AF65-F5344CB8AC3E}">
        <p14:creationId xmlns:p14="http://schemas.microsoft.com/office/powerpoint/2010/main" val="369654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50BF00-97E7-97DC-F2FD-1FF4D4EF311E}"/>
              </a:ext>
            </a:extLst>
          </p:cNvPr>
          <p:cNvSpPr>
            <a:spLocks noGrp="1"/>
          </p:cNvSpPr>
          <p:nvPr>
            <p:ph idx="1"/>
          </p:nvPr>
        </p:nvSpPr>
        <p:spPr>
          <a:xfrm>
            <a:off x="255599" y="2336873"/>
            <a:ext cx="8686800" cy="3311163"/>
          </a:xfrm>
        </p:spPr>
        <p:txBody>
          <a:bodyPr>
            <a:spAutoFit/>
          </a:bodyPr>
          <a:lstStyle/>
          <a:p>
            <a:pPr marL="0" indent="0">
              <a:buNone/>
            </a:pPr>
            <a:r>
              <a:rPr lang="en-US" sz="3200" dirty="0"/>
              <a:t>What do mature Christians say about it?</a:t>
            </a:r>
          </a:p>
          <a:p>
            <a:r>
              <a:rPr lang="en-US" sz="2800" dirty="0"/>
              <a:t>I Kings 12:4-13 – “King Rehoboam took counsel with the old men”</a:t>
            </a:r>
          </a:p>
          <a:p>
            <a:pPr lvl="1"/>
            <a:r>
              <a:rPr lang="en-US" sz="2800" dirty="0"/>
              <a:t>cf. I Kings 13:18 – “But he lied to him”</a:t>
            </a:r>
          </a:p>
          <a:p>
            <a:r>
              <a:rPr lang="en-US" sz="2800" dirty="0"/>
              <a:t>Hebrews 5:12-14 – “… those who have their powers of discernment trained by constant practice …”</a:t>
            </a:r>
          </a:p>
          <a:p>
            <a:r>
              <a:rPr lang="en-US" sz="2800" dirty="0"/>
              <a:t>Titus 2:1-5 – “Older men … Older women …”</a:t>
            </a:r>
          </a:p>
        </p:txBody>
      </p:sp>
      <p:sp>
        <p:nvSpPr>
          <p:cNvPr id="4" name="Title 1">
            <a:extLst>
              <a:ext uri="{FF2B5EF4-FFF2-40B4-BE49-F238E27FC236}">
                <a16:creationId xmlns:a16="http://schemas.microsoft.com/office/drawing/2014/main" id="{5737A117-54A2-72B9-1F2B-A777EB3CFCA2}"/>
              </a:ext>
            </a:extLst>
          </p:cNvPr>
          <p:cNvSpPr>
            <a:spLocks noGrp="1"/>
          </p:cNvSpPr>
          <p:nvPr>
            <p:ph type="title"/>
          </p:nvPr>
        </p:nvSpPr>
        <p:spPr>
          <a:xfrm>
            <a:off x="114301" y="970531"/>
            <a:ext cx="7326630" cy="646331"/>
          </a:xfrm>
        </p:spPr>
        <p:txBody>
          <a:bodyPr wrap="square">
            <a:spAutoFit/>
          </a:bodyPr>
          <a:lstStyle/>
          <a:p>
            <a:r>
              <a:rPr lang="en-US" sz="3900" dirty="0"/>
              <a:t>Distinguishing Right From Wrong</a:t>
            </a:r>
          </a:p>
        </p:txBody>
      </p:sp>
    </p:spTree>
    <p:extLst>
      <p:ext uri="{BB962C8B-B14F-4D97-AF65-F5344CB8AC3E}">
        <p14:creationId xmlns:p14="http://schemas.microsoft.com/office/powerpoint/2010/main" val="74942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2CCB46-D958-F8E1-1846-91B0C29C5E82}"/>
              </a:ext>
            </a:extLst>
          </p:cNvPr>
          <p:cNvSpPr>
            <a:spLocks noGrp="1"/>
          </p:cNvSpPr>
          <p:nvPr>
            <p:ph idx="1"/>
          </p:nvPr>
        </p:nvSpPr>
        <p:spPr>
          <a:xfrm>
            <a:off x="244024" y="2336873"/>
            <a:ext cx="8686800" cy="2821285"/>
          </a:xfrm>
        </p:spPr>
        <p:txBody>
          <a:bodyPr>
            <a:spAutoFit/>
          </a:bodyPr>
          <a:lstStyle/>
          <a:p>
            <a:r>
              <a:rPr lang="en-US" sz="3200" dirty="0"/>
              <a:t>Is it clearly condemned in the Bible? </a:t>
            </a:r>
          </a:p>
          <a:p>
            <a:r>
              <a:rPr lang="en-US" sz="3200" dirty="0"/>
              <a:t>Does it violate a biblical principle?</a:t>
            </a:r>
          </a:p>
          <a:p>
            <a:r>
              <a:rPr lang="en-US" sz="3200" dirty="0"/>
              <a:t>Does it violate my conscience? </a:t>
            </a:r>
          </a:p>
          <a:p>
            <a:r>
              <a:rPr lang="en-US" sz="3200" dirty="0"/>
              <a:t>Does it violate my brother’s conscience? </a:t>
            </a:r>
          </a:p>
          <a:p>
            <a:r>
              <a:rPr lang="en-US" sz="3200" dirty="0"/>
              <a:t>What do mature Christians say about it?</a:t>
            </a:r>
          </a:p>
        </p:txBody>
      </p:sp>
      <p:sp>
        <p:nvSpPr>
          <p:cNvPr id="4" name="Title 1">
            <a:extLst>
              <a:ext uri="{FF2B5EF4-FFF2-40B4-BE49-F238E27FC236}">
                <a16:creationId xmlns:a16="http://schemas.microsoft.com/office/drawing/2014/main" id="{74CECFF4-FB03-4662-DCE2-A676C7F7F41D}"/>
              </a:ext>
            </a:extLst>
          </p:cNvPr>
          <p:cNvSpPr>
            <a:spLocks noGrp="1"/>
          </p:cNvSpPr>
          <p:nvPr>
            <p:ph type="title"/>
          </p:nvPr>
        </p:nvSpPr>
        <p:spPr>
          <a:xfrm>
            <a:off x="114301" y="970531"/>
            <a:ext cx="7326630" cy="646331"/>
          </a:xfrm>
        </p:spPr>
        <p:txBody>
          <a:bodyPr wrap="square">
            <a:spAutoFit/>
          </a:bodyPr>
          <a:lstStyle/>
          <a:p>
            <a:r>
              <a:rPr lang="en-US" sz="3900" dirty="0"/>
              <a:t>Distinguishing Right From Wrong</a:t>
            </a:r>
          </a:p>
        </p:txBody>
      </p:sp>
    </p:spTree>
    <p:extLst>
      <p:ext uri="{BB962C8B-B14F-4D97-AF65-F5344CB8AC3E}">
        <p14:creationId xmlns:p14="http://schemas.microsoft.com/office/powerpoint/2010/main" val="291384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41915" y="2103120"/>
            <a:ext cx="8686800" cy="4632037"/>
          </a:xfrm>
        </p:spPr>
        <p:txBody>
          <a:bodyPr wrap="square">
            <a:spAutoFit/>
          </a:bodyPr>
          <a:lstStyle/>
          <a:p>
            <a:pPr>
              <a:lnSpc>
                <a:spcPct val="100000"/>
              </a:lnSpc>
              <a:spcBef>
                <a:spcPts val="0"/>
              </a:spcBef>
              <a:spcAft>
                <a:spcPts val="600"/>
              </a:spcAft>
              <a:buSzPct val="100000"/>
            </a:pPr>
            <a:r>
              <a:rPr lang="en-US" sz="2800" cap="none" dirty="0">
                <a:solidFill>
                  <a:schemeClr val="tx1"/>
                </a:solidFill>
                <a:cs typeface="Arial" panose="020B0604020202020204" pitchFamily="34" charset="0"/>
              </a:rPr>
              <a:t> </a:t>
            </a:r>
            <a:r>
              <a:rPr lang="en-US" sz="2800" dirty="0">
                <a:cs typeface="Arial" panose="020B0604020202020204" pitchFamily="34" charset="0"/>
              </a:rPr>
              <a:t>Hear the Word of God</a:t>
            </a:r>
          </a:p>
          <a:p>
            <a:pPr lvl="1">
              <a:lnSpc>
                <a:spcPct val="100000"/>
              </a:lnSpc>
              <a:spcBef>
                <a:spcPts val="0"/>
              </a:spcBef>
              <a:spcAft>
                <a:spcPts val="600"/>
              </a:spcAft>
              <a:buSzPct val="100000"/>
            </a:pPr>
            <a:r>
              <a:rPr lang="en-US" sz="2800" dirty="0">
                <a:cs typeface="Arial" panose="020B0604020202020204" pitchFamily="34" charset="0"/>
              </a:rPr>
              <a:t>James 1:21 – “Therefore put away all filthiness and rampant wickedness and receive with meekness the implanted word, which is able to save your souls.”</a:t>
            </a:r>
          </a:p>
          <a:p>
            <a:pPr>
              <a:lnSpc>
                <a:spcPct val="100000"/>
              </a:lnSpc>
              <a:spcBef>
                <a:spcPts val="0"/>
              </a:spcBef>
              <a:spcAft>
                <a:spcPts val="600"/>
              </a:spcAft>
              <a:buSzPct val="100000"/>
            </a:pPr>
            <a:r>
              <a:rPr lang="en-US" sz="2800" dirty="0">
                <a:cs typeface="Arial" panose="020B0604020202020204" pitchFamily="34" charset="0"/>
              </a:rPr>
              <a:t> Believe the Gospel message</a:t>
            </a:r>
          </a:p>
          <a:p>
            <a:pPr lvl="1">
              <a:lnSpc>
                <a:spcPct val="100000"/>
              </a:lnSpc>
              <a:spcBef>
                <a:spcPts val="0"/>
              </a:spcBef>
              <a:spcAft>
                <a:spcPts val="600"/>
              </a:spcAft>
              <a:buSzPct val="100000"/>
            </a:pPr>
            <a:r>
              <a:rPr lang="en-US" sz="2800" dirty="0">
                <a:cs typeface="Arial" panose="020B0604020202020204" pitchFamily="34" charset="0"/>
              </a:rPr>
              <a:t>Hebrews 11:6 – “And without faith it is impossible to please him, for whoever would draw near to God must believe that he exists and that he rewards those who seek him.”</a:t>
            </a:r>
          </a:p>
        </p:txBody>
      </p:sp>
      <p:sp>
        <p:nvSpPr>
          <p:cNvPr id="3" name="Title 1">
            <a:extLst>
              <a:ext uri="{FF2B5EF4-FFF2-40B4-BE49-F238E27FC236}">
                <a16:creationId xmlns:a16="http://schemas.microsoft.com/office/drawing/2014/main" id="{F7DDD2F6-6553-80A9-7069-202D912A26E4}"/>
              </a:ext>
            </a:extLst>
          </p:cNvPr>
          <p:cNvSpPr>
            <a:spLocks noGrp="1"/>
          </p:cNvSpPr>
          <p:nvPr>
            <p:ph type="title"/>
          </p:nvPr>
        </p:nvSpPr>
        <p:spPr>
          <a:xfrm>
            <a:off x="114301" y="970531"/>
            <a:ext cx="7326630" cy="646331"/>
          </a:xfrm>
        </p:spPr>
        <p:txBody>
          <a:bodyPr wrap="square">
            <a:spAutoFit/>
          </a:bodyPr>
          <a:lstStyle/>
          <a:p>
            <a:r>
              <a:rPr lang="en-US" sz="3900" dirty="0"/>
              <a:t>Taking The Right Path</a:t>
            </a:r>
          </a:p>
        </p:txBody>
      </p:sp>
    </p:spTree>
    <p:extLst>
      <p:ext uri="{BB962C8B-B14F-4D97-AF65-F5344CB8AC3E}">
        <p14:creationId xmlns:p14="http://schemas.microsoft.com/office/powerpoint/2010/main" val="403274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41915" y="2103120"/>
            <a:ext cx="8686800" cy="5139869"/>
          </a:xfrm>
        </p:spPr>
        <p:txBody>
          <a:bodyPr wrap="square">
            <a:spAutoFit/>
          </a:bodyPr>
          <a:lstStyle/>
          <a:p>
            <a:pPr>
              <a:lnSpc>
                <a:spcPct val="100000"/>
              </a:lnSpc>
              <a:spcBef>
                <a:spcPts val="0"/>
              </a:spcBef>
              <a:spcAft>
                <a:spcPts val="600"/>
              </a:spcAft>
              <a:buSzPct val="100000"/>
            </a:pPr>
            <a:r>
              <a:rPr lang="en-US" sz="2800" dirty="0">
                <a:cs typeface="Arial" panose="020B0604020202020204" pitchFamily="34" charset="0"/>
              </a:rPr>
              <a:t>Repent of your sins</a:t>
            </a:r>
          </a:p>
          <a:p>
            <a:pPr lvl="1">
              <a:lnSpc>
                <a:spcPct val="100000"/>
              </a:lnSpc>
              <a:spcBef>
                <a:spcPts val="0"/>
              </a:spcBef>
              <a:spcAft>
                <a:spcPts val="600"/>
              </a:spcAft>
              <a:buSzPct val="100000"/>
            </a:pPr>
            <a:r>
              <a:rPr lang="en-US" sz="2800" dirty="0">
                <a:cs typeface="Arial" panose="020B0604020202020204" pitchFamily="34" charset="0"/>
              </a:rPr>
              <a:t>Acts 3:19 – “Repent therefore, and turn again, that your sins may be blotted out”</a:t>
            </a:r>
          </a:p>
          <a:p>
            <a:pPr>
              <a:lnSpc>
                <a:spcPct val="100000"/>
              </a:lnSpc>
              <a:spcBef>
                <a:spcPts val="0"/>
              </a:spcBef>
              <a:spcAft>
                <a:spcPts val="600"/>
              </a:spcAft>
              <a:buSzPct val="100000"/>
            </a:pPr>
            <a:r>
              <a:rPr lang="en-US" sz="2800" dirty="0">
                <a:cs typeface="Arial" panose="020B0604020202020204" pitchFamily="34" charset="0"/>
              </a:rPr>
              <a:t>Confess that Jesus is the Son of God</a:t>
            </a:r>
          </a:p>
          <a:p>
            <a:pPr lvl="1">
              <a:lnSpc>
                <a:spcPct val="100000"/>
              </a:lnSpc>
              <a:spcBef>
                <a:spcPts val="0"/>
              </a:spcBef>
              <a:spcAft>
                <a:spcPts val="600"/>
              </a:spcAft>
              <a:buSzPct val="100000"/>
            </a:pPr>
            <a:r>
              <a:rPr lang="en-US" sz="2800" dirty="0">
                <a:cs typeface="Arial" panose="020B0604020202020204" pitchFamily="34" charset="0"/>
              </a:rPr>
              <a:t>Romans 10:9-10 – “… because, if you confess with your mouth that Jesus is Lord and believe in your heart that God raised him from the dead, you will be saved. 10 For with the heart one believes and is justified, and with the mouth one confesses and is saved.”</a:t>
            </a:r>
          </a:p>
          <a:p>
            <a:pPr lvl="1">
              <a:lnSpc>
                <a:spcPct val="100000"/>
              </a:lnSpc>
              <a:spcBef>
                <a:spcPts val="0"/>
              </a:spcBef>
              <a:spcAft>
                <a:spcPts val="600"/>
              </a:spcAft>
              <a:buSzPct val="100000"/>
            </a:pPr>
            <a:endParaRPr lang="en-US" sz="2800" dirty="0">
              <a:cs typeface="Arial" panose="020B0604020202020204" pitchFamily="34" charset="0"/>
            </a:endParaRPr>
          </a:p>
        </p:txBody>
      </p:sp>
      <p:sp>
        <p:nvSpPr>
          <p:cNvPr id="3" name="Title 1">
            <a:extLst>
              <a:ext uri="{FF2B5EF4-FFF2-40B4-BE49-F238E27FC236}">
                <a16:creationId xmlns:a16="http://schemas.microsoft.com/office/drawing/2014/main" id="{F7DDD2F6-6553-80A9-7069-202D912A26E4}"/>
              </a:ext>
            </a:extLst>
          </p:cNvPr>
          <p:cNvSpPr>
            <a:spLocks noGrp="1"/>
          </p:cNvSpPr>
          <p:nvPr>
            <p:ph type="title"/>
          </p:nvPr>
        </p:nvSpPr>
        <p:spPr>
          <a:xfrm>
            <a:off x="114301" y="970531"/>
            <a:ext cx="7326630" cy="646331"/>
          </a:xfrm>
        </p:spPr>
        <p:txBody>
          <a:bodyPr wrap="square">
            <a:spAutoFit/>
          </a:bodyPr>
          <a:lstStyle/>
          <a:p>
            <a:r>
              <a:rPr lang="en-US" sz="3900" dirty="0"/>
              <a:t>Taking The Right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theme1.xml><?xml version="1.0" encoding="utf-8"?>
<a:theme xmlns:a="http://schemas.openxmlformats.org/drawingml/2006/main" name="Berlin">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Berlin</Template>
  <TotalTime>437</TotalTime>
  <Words>2804</Words>
  <Application>Microsoft Office PowerPoint</Application>
  <PresentationFormat>On-screen Show (4:3)</PresentationFormat>
  <Paragraphs>119</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Arial</vt:lpstr>
      <vt:lpstr>Trebuchet MS</vt:lpstr>
      <vt:lpstr>Berlin</vt:lpstr>
      <vt:lpstr>Distinguishing Right From Wrong</vt:lpstr>
      <vt:lpstr>Distinguishing Right From Wrong</vt:lpstr>
      <vt:lpstr>Distinguishing Right From Wrong</vt:lpstr>
      <vt:lpstr>Distinguishing Right From Wrong</vt:lpstr>
      <vt:lpstr>Distinguishing Right From Wrong</vt:lpstr>
      <vt:lpstr>Distinguishing Right From Wrong</vt:lpstr>
      <vt:lpstr>Distinguishing Right From Wrong</vt:lpstr>
      <vt:lpstr>Taking The Right Path</vt:lpstr>
      <vt:lpstr>Taking The Right Path</vt:lpstr>
      <vt:lpstr>Taking The Right Path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Distinguishing Right From Wrong</dc:title>
  <dc:creator>Richard Lidh; Heath Rogers</dc:creator>
  <cp:lastModifiedBy>Richard Lidh</cp:lastModifiedBy>
  <cp:revision>4</cp:revision>
  <cp:lastPrinted>2024-08-03T23:06:59Z</cp:lastPrinted>
  <dcterms:created xsi:type="dcterms:W3CDTF">2024-08-02T21:22:11Z</dcterms:created>
  <dcterms:modified xsi:type="dcterms:W3CDTF">2025-01-10T17:04:02Z</dcterms:modified>
</cp:coreProperties>
</file>